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4F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55"/>
    <p:restoredTop sz="94682"/>
  </p:normalViewPr>
  <p:slideViewPr>
    <p:cSldViewPr snapToGrid="0" snapToObjects="1">
      <p:cViewPr varScale="1">
        <p:scale>
          <a:sx n="83" d="100"/>
          <a:sy n="83" d="100"/>
        </p:scale>
        <p:origin x="40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BF5BA-BD6E-8B44-BE40-4FFCA580940D}" type="datetimeFigureOut">
              <a:rPr lang="da-DK" smtClean="0"/>
              <a:t>07-04-2020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F8546-BC3A-7A49-84EF-F142225A4A0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9095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6A10FB-C8CB-3844-AE49-F10224EE4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2287"/>
            <a:ext cx="10515600" cy="1325563"/>
          </a:xfrm>
        </p:spPr>
        <p:txBody>
          <a:bodyPr/>
          <a:lstStyle>
            <a:lvl1pPr algn="ctr">
              <a:defRPr>
                <a:latin typeface="Montserrat Light" panose="00000400000000000000" pitchFamily="2" charset="0"/>
              </a:defRPr>
            </a:lvl1pPr>
          </a:lstStyle>
          <a:p>
            <a:r>
              <a:rPr lang="da-DK" dirty="0"/>
              <a:t>Klik for at redigere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751931B-ADE0-9741-94D0-2E6F2B0F2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9689"/>
            <a:ext cx="10515600" cy="3454703"/>
          </a:xfrm>
        </p:spPr>
        <p:txBody>
          <a:bodyPr/>
          <a:lstStyle>
            <a:lvl1pPr>
              <a:defRPr>
                <a:latin typeface="Montserrat Light" panose="00000400000000000000" pitchFamily="2" charset="0"/>
              </a:defRPr>
            </a:lvl1pPr>
            <a:lvl2pPr>
              <a:defRPr>
                <a:latin typeface="Montserrat Light" panose="00000400000000000000" pitchFamily="2" charset="0"/>
              </a:defRPr>
            </a:lvl2pPr>
            <a:lvl3pPr>
              <a:defRPr>
                <a:latin typeface="Montserrat Light" panose="00000400000000000000" pitchFamily="2" charset="0"/>
              </a:defRPr>
            </a:lvl3pPr>
            <a:lvl4pPr>
              <a:defRPr>
                <a:latin typeface="Montserrat Light" panose="00000400000000000000" pitchFamily="2" charset="0"/>
              </a:defRPr>
            </a:lvl4pPr>
            <a:lvl5pPr>
              <a:defRPr>
                <a:latin typeface="Montserrat Light" panose="00000400000000000000" pitchFamily="2" charset="0"/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57460FA-A799-0A43-9D6E-E64900046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A7E3-9366-AE48-BB22-CBB44F72117C}" type="datetimeFigureOut">
              <a:t>07-04-2020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9CE139B-43C4-5240-A935-0B3E1CD66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4636876-8699-5948-B35A-CF8E2F7C6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E899-791E-2D40-ACB3-5EA72DC0328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06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FAC685F7-677B-3E4A-8AC9-C4B66903B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0377"/>
            <a:ext cx="10515600" cy="12050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1B1B3B2-1F8B-6D40-9A8C-78EAC6506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89212"/>
            <a:ext cx="10515600" cy="4137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F148916D-3EDB-924B-8C11-BD3D9A58AD79}"/>
              </a:ext>
            </a:extLst>
          </p:cNvPr>
          <p:cNvSpPr/>
          <p:nvPr userDrawn="1"/>
        </p:nvSpPr>
        <p:spPr>
          <a:xfrm>
            <a:off x="0" y="6356350"/>
            <a:ext cx="12191999" cy="501650"/>
          </a:xfrm>
          <a:prstGeom prst="rect">
            <a:avLst/>
          </a:prstGeom>
          <a:solidFill>
            <a:srgbClr val="2A4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4EF95C5F-AE8F-8D41-83F0-41F086415D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75072" y="293008"/>
            <a:ext cx="1467673" cy="322888"/>
          </a:xfrm>
          <a:prstGeom prst="rect">
            <a:avLst/>
          </a:prstGeom>
        </p:spPr>
      </p:pic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B30F250-C400-824F-AECC-165BE7D55D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6333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fld id="{B562A7E3-9366-AE48-BB22-CBB44F72117C}" type="datetimeFigureOut">
              <a:rPr lang="da-DK"/>
              <a:pPr/>
              <a:t>07-04-2020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0F0B865-725F-D54E-AD55-C7839F1772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6333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CF2F43E-E192-2A4C-9E40-3C620C61F4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6333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fld id="{B3E6E899-791E-2D40-ACB3-5EA72DC03288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8588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2A4F76"/>
          </a:solidFill>
          <a:latin typeface="Montserrat Light" panose="000004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2A4F76"/>
          </a:solidFill>
          <a:latin typeface="Montserrat Light" panose="000004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2A4F76"/>
          </a:solidFill>
          <a:latin typeface="Montserrat Light" panose="000004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2A4F76"/>
          </a:solidFill>
          <a:latin typeface="Montserrat Light" panose="000004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2A4F76"/>
          </a:solidFill>
          <a:latin typeface="Montserrat Light" panose="000004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2A4F76"/>
          </a:solidFill>
          <a:latin typeface="Montserrat Light" panose="000004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diator.as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mst.dk/service/nyheder/nyhedsarkiv/2020/mar/vejledning-omkring-lovlig-markedsfoering-af-haandsprit-og-haanddesinfektionsmidle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Webinar</a:t>
            </a:r>
            <a:br>
              <a:rPr lang="da-DK" dirty="0"/>
            </a:br>
            <a:r>
              <a:rPr lang="da-DK" dirty="0"/>
              <a:t>Dansk Erhverv 31. marts 2020</a:t>
            </a:r>
            <a:br>
              <a:rPr lang="da-DK" dirty="0"/>
            </a:br>
            <a:endParaRPr lang="da-DK" dirty="0">
              <a:latin typeface="Montserrat Light" panose="00000400000000000000" pitchFamily="2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a-DK" sz="3200" b="1" dirty="0"/>
              <a:t>Hvad er tilstrækkelig dokumentation </a:t>
            </a:r>
            <a:br>
              <a:rPr lang="da-DK" sz="3200" b="1" dirty="0"/>
            </a:br>
            <a:r>
              <a:rPr lang="da-DK" sz="3200" b="1" dirty="0"/>
              <a:t>for et lovligt produkt, </a:t>
            </a:r>
            <a:br>
              <a:rPr lang="da-DK" sz="3200" b="1" dirty="0"/>
            </a:br>
            <a:r>
              <a:rPr lang="da-DK" sz="3200" b="1" dirty="0"/>
              <a:t>og hvordan skal dette dokumenteres?</a:t>
            </a:r>
          </a:p>
          <a:p>
            <a:pPr marL="0" indent="0" algn="ctr">
              <a:buNone/>
            </a:pPr>
            <a:endParaRPr lang="da-DK" sz="3200" b="1" dirty="0"/>
          </a:p>
          <a:p>
            <a:pPr marL="0" indent="0" algn="ctr">
              <a:buNone/>
            </a:pPr>
            <a:endParaRPr lang="da-DK" b="1" dirty="0"/>
          </a:p>
          <a:p>
            <a:pPr marL="0" indent="0" algn="ctr">
              <a:buNone/>
            </a:pPr>
            <a:r>
              <a:rPr lang="da-DK" sz="1600" b="1" dirty="0"/>
              <a:t>Jens Haugaard, CEO</a:t>
            </a:r>
          </a:p>
          <a:p>
            <a:pPr marL="0" indent="0" algn="ctr">
              <a:buNone/>
            </a:pPr>
            <a:r>
              <a:rPr lang="da-DK" sz="1600" b="1" dirty="0">
                <a:hlinkClick r:id="rId2"/>
              </a:rPr>
              <a:t>Mediator A/S</a:t>
            </a:r>
            <a:endParaRPr lang="da-DK" sz="1600" dirty="0"/>
          </a:p>
          <a:p>
            <a:endParaRPr lang="da-DK" dirty="0">
              <a:latin typeface="Montserrat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293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6814B9-6E09-4DA5-985D-D751C4944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Opridsning af de overordnede regler (FØR COVID 19)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2DAF111-1FC5-46F4-8218-FC6E3C1EC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b="1" dirty="0"/>
              <a:t>Produktets aktivstoffer</a:t>
            </a:r>
            <a:endParaRPr lang="da-DK" dirty="0"/>
          </a:p>
          <a:p>
            <a:pPr lvl="0"/>
            <a:r>
              <a:rPr lang="da-DK" dirty="0"/>
              <a:t>Produktet må </a:t>
            </a:r>
            <a:r>
              <a:rPr lang="da-DK" b="1" dirty="0"/>
              <a:t>kun</a:t>
            </a:r>
            <a:r>
              <a:rPr lang="da-DK" dirty="0"/>
              <a:t> indeholde aktivstoffer, </a:t>
            </a:r>
            <a:br>
              <a:rPr lang="da-DK" dirty="0"/>
            </a:br>
            <a:r>
              <a:rPr lang="da-DK" dirty="0"/>
              <a:t>der er med i EU’s revurderingsprogram</a:t>
            </a:r>
          </a:p>
          <a:p>
            <a:pPr lvl="0"/>
            <a:r>
              <a:rPr lang="da-DK"/>
              <a:t>Det pågældende aktivstof skal enten være </a:t>
            </a:r>
            <a:br>
              <a:rPr lang="da-DK"/>
            </a:br>
            <a:r>
              <a:rPr lang="da-DK"/>
              <a:t>”under vurdering” eller allerede være godkendt i PT 1</a:t>
            </a:r>
          </a:p>
          <a:p>
            <a:pPr lvl="0"/>
            <a:r>
              <a:rPr lang="da-DK" dirty="0"/>
              <a:t>Aktivstofferne i produktet </a:t>
            </a:r>
            <a:r>
              <a:rPr lang="da-DK" b="1" dirty="0"/>
              <a:t>skal</a:t>
            </a:r>
            <a:r>
              <a:rPr lang="da-DK" dirty="0"/>
              <a:t> leveres af en </a:t>
            </a:r>
            <a:br>
              <a:rPr lang="da-DK" dirty="0"/>
            </a:br>
            <a:r>
              <a:rPr lang="da-DK" dirty="0"/>
              <a:t>godkendt leverandør.</a:t>
            </a:r>
          </a:p>
        </p:txBody>
      </p:sp>
    </p:spTree>
    <p:extLst>
      <p:ext uri="{BB962C8B-B14F-4D97-AF65-F5344CB8AC3E}">
        <p14:creationId xmlns:p14="http://schemas.microsoft.com/office/powerpoint/2010/main" val="2494566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70368D-E7E8-40F2-BAC5-464DB4EED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Krav om godkendelse </a:t>
            </a:r>
            <a:br>
              <a:rPr lang="da-DK" dirty="0"/>
            </a:br>
            <a:r>
              <a:rPr lang="da-DK" dirty="0"/>
              <a:t>af produktet m.v.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6553B23-1DF1-4B1D-BA28-F2DD47E84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b="1" dirty="0"/>
              <a:t>Hvis alle aktivstofferne i produktet er ”godkendt”</a:t>
            </a:r>
            <a:endParaRPr lang="da-DK" dirty="0"/>
          </a:p>
          <a:p>
            <a:pPr lvl="0"/>
            <a:r>
              <a:rPr lang="da-DK" dirty="0"/>
              <a:t>Der skal indsendes en ansøgning </a:t>
            </a:r>
          </a:p>
          <a:p>
            <a:pPr lvl="0"/>
            <a:r>
              <a:rPr lang="da-DK" dirty="0"/>
              <a:t>Der skal ansøges om national godkendelse i DK.</a:t>
            </a:r>
          </a:p>
          <a:p>
            <a:pPr marL="0" indent="0">
              <a:buNone/>
            </a:pPr>
            <a:endParaRPr lang="da-DK" dirty="0"/>
          </a:p>
        </p:txBody>
      </p:sp>
      <p:grpSp>
        <p:nvGrpSpPr>
          <p:cNvPr id="8" name="Gruppe 7">
            <a:extLst>
              <a:ext uri="{FF2B5EF4-FFF2-40B4-BE49-F238E27FC236}">
                <a16:creationId xmlns:a16="http://schemas.microsoft.com/office/drawing/2014/main" id="{397505B2-244B-4655-92E8-C01CBB469942}"/>
              </a:ext>
            </a:extLst>
          </p:cNvPr>
          <p:cNvGrpSpPr/>
          <p:nvPr/>
        </p:nvGrpSpPr>
        <p:grpSpPr>
          <a:xfrm>
            <a:off x="4286865" y="4139381"/>
            <a:ext cx="3087329" cy="1877961"/>
            <a:chOff x="4001729" y="3743245"/>
            <a:chExt cx="3372465" cy="2274097"/>
          </a:xfrm>
        </p:grpSpPr>
        <p:pic>
          <p:nvPicPr>
            <p:cNvPr id="6" name="Billede 5">
              <a:extLst>
                <a:ext uri="{FF2B5EF4-FFF2-40B4-BE49-F238E27FC236}">
                  <a16:creationId xmlns:a16="http://schemas.microsoft.com/office/drawing/2014/main" id="{DB6F3FE5-F263-48DD-96F3-364BD58CC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090219" y="3743245"/>
              <a:ext cx="3132803" cy="2149963"/>
            </a:xfrm>
            <a:prstGeom prst="rect">
              <a:avLst/>
            </a:prstGeom>
          </p:spPr>
        </p:pic>
        <p:sp>
          <p:nvSpPr>
            <p:cNvPr id="7" name="Rektangel 6">
              <a:extLst>
                <a:ext uri="{FF2B5EF4-FFF2-40B4-BE49-F238E27FC236}">
                  <a16:creationId xmlns:a16="http://schemas.microsoft.com/office/drawing/2014/main" id="{F7600537-B610-41D5-8654-2650122D8A45}"/>
                </a:ext>
              </a:extLst>
            </p:cNvPr>
            <p:cNvSpPr/>
            <p:nvPr/>
          </p:nvSpPr>
          <p:spPr>
            <a:xfrm>
              <a:off x="4001729" y="5716231"/>
              <a:ext cx="3372465" cy="3011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</p:spTree>
    <p:extLst>
      <p:ext uri="{BB962C8B-B14F-4D97-AF65-F5344CB8AC3E}">
        <p14:creationId xmlns:p14="http://schemas.microsoft.com/office/powerpoint/2010/main" val="1872989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C9BE55-12D4-46A3-B3EB-763F6B0F7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Hvis et eller flere af produktets aktivstoffer stadig er ”under vurdering”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F72A78F-B465-4809-86A2-2E014EAF2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da-DK" dirty="0"/>
              <a:t>Produktet skal</a:t>
            </a:r>
            <a:r>
              <a:rPr lang="da-DK" b="1" dirty="0"/>
              <a:t> ikke </a:t>
            </a:r>
            <a:r>
              <a:rPr lang="da-DK" dirty="0"/>
              <a:t>godkendes af MST endnu</a:t>
            </a:r>
            <a:endParaRPr lang="da-DK" sz="3600" dirty="0"/>
          </a:p>
          <a:p>
            <a:pPr lvl="0"/>
            <a:r>
              <a:rPr lang="da-DK" dirty="0"/>
              <a:t>Produktet skal PR-anmeldes </a:t>
            </a:r>
            <a:endParaRPr lang="da-DK" sz="3600" dirty="0"/>
          </a:p>
          <a:p>
            <a:pPr lvl="0"/>
            <a:r>
              <a:rPr lang="da-DK" dirty="0"/>
              <a:t>Der kan være krav om sikkerhedsdatablad (på dansk)</a:t>
            </a:r>
            <a:endParaRPr lang="da-DK" sz="3600" dirty="0"/>
          </a:p>
          <a:p>
            <a:pPr lvl="0"/>
            <a:r>
              <a:rPr lang="da-DK" dirty="0"/>
              <a:t>Produktet skal være effektivt og sikkert at anvende</a:t>
            </a:r>
            <a:endParaRPr lang="da-DK" sz="3600" dirty="0"/>
          </a:p>
          <a:p>
            <a:pPr lvl="0"/>
            <a:r>
              <a:rPr lang="da-DK" dirty="0"/>
              <a:t>Produktet skal klassificeres og mærkes.</a:t>
            </a:r>
          </a:p>
        </p:txBody>
      </p:sp>
    </p:spTree>
    <p:extLst>
      <p:ext uri="{BB962C8B-B14F-4D97-AF65-F5344CB8AC3E}">
        <p14:creationId xmlns:p14="http://schemas.microsoft.com/office/powerpoint/2010/main" val="1726019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E4D29F-5168-4672-B0CE-A5C763CCE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Label – små emballager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031F1D6-6C7E-467F-9B4C-58519C10F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Produktet skal klassificeres og mærkes </a:t>
            </a:r>
            <a:br>
              <a:rPr lang="da-DK" dirty="0"/>
            </a:br>
            <a:r>
              <a:rPr lang="da-DK" dirty="0"/>
              <a:t>jævnfør Artikel 69 i BPR og CLP</a:t>
            </a:r>
            <a:r>
              <a:rPr lang="da-DK" u="sng" dirty="0"/>
              <a:t>.</a:t>
            </a:r>
            <a:endParaRPr lang="da-DK" dirty="0"/>
          </a:p>
          <a:p>
            <a:endParaRPr lang="da-DK" dirty="0"/>
          </a:p>
        </p:txBody>
      </p:sp>
      <p:grpSp>
        <p:nvGrpSpPr>
          <p:cNvPr id="6" name="Gruppe 5">
            <a:extLst>
              <a:ext uri="{FF2B5EF4-FFF2-40B4-BE49-F238E27FC236}">
                <a16:creationId xmlns:a16="http://schemas.microsoft.com/office/drawing/2014/main" id="{008B1C40-EC2A-4E77-BD78-FA48529B2AAB}"/>
              </a:ext>
            </a:extLst>
          </p:cNvPr>
          <p:cNvGrpSpPr/>
          <p:nvPr/>
        </p:nvGrpSpPr>
        <p:grpSpPr>
          <a:xfrm>
            <a:off x="4837471" y="4011561"/>
            <a:ext cx="2675757" cy="1999636"/>
            <a:chOff x="4159045" y="3344197"/>
            <a:chExt cx="3354183" cy="2667000"/>
          </a:xfrm>
        </p:grpSpPr>
        <p:pic>
          <p:nvPicPr>
            <p:cNvPr id="4" name="Billede 3">
              <a:extLst>
                <a:ext uri="{FF2B5EF4-FFF2-40B4-BE49-F238E27FC236}">
                  <a16:creationId xmlns:a16="http://schemas.microsoft.com/office/drawing/2014/main" id="{4110231E-8A92-4578-A2A7-92BAE773F89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46153" y="3344197"/>
              <a:ext cx="3267075" cy="2667000"/>
            </a:xfrm>
            <a:prstGeom prst="rect">
              <a:avLst/>
            </a:prstGeom>
          </p:spPr>
        </p:pic>
        <p:sp>
          <p:nvSpPr>
            <p:cNvPr id="5" name="Rektangel 4">
              <a:extLst>
                <a:ext uri="{FF2B5EF4-FFF2-40B4-BE49-F238E27FC236}">
                  <a16:creationId xmlns:a16="http://schemas.microsoft.com/office/drawing/2014/main" id="{2EDDD79C-5B1E-42F6-B45B-1D4EE96BCEBE}"/>
                </a:ext>
              </a:extLst>
            </p:cNvPr>
            <p:cNvSpPr/>
            <p:nvPr/>
          </p:nvSpPr>
          <p:spPr>
            <a:xfrm>
              <a:off x="4159045" y="5716231"/>
              <a:ext cx="3354183" cy="2949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</p:spTree>
    <p:extLst>
      <p:ext uri="{BB962C8B-B14F-4D97-AF65-F5344CB8AC3E}">
        <p14:creationId xmlns:p14="http://schemas.microsoft.com/office/powerpoint/2010/main" val="3600186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AD4421-A6E6-46AC-99C6-147063D6B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Generelt vedrørende effektivitet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939249E-D7C6-42E1-958E-C5534CE7F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Produktet </a:t>
            </a:r>
            <a:r>
              <a:rPr lang="da-DK" b="1" dirty="0"/>
              <a:t>skal</a:t>
            </a:r>
            <a:r>
              <a:rPr lang="da-DK" dirty="0"/>
              <a:t> være effektivt</a:t>
            </a:r>
          </a:p>
          <a:p>
            <a:pPr lvl="0"/>
            <a:r>
              <a:rPr lang="da-DK" dirty="0"/>
              <a:t>Dokumenteres sædvanligvis ved laboratorietest</a:t>
            </a:r>
          </a:p>
          <a:p>
            <a:pPr lvl="0"/>
            <a:r>
              <a:rPr lang="da-DK" dirty="0"/>
              <a:t>Tjek oversigt over egnede testmetoder.</a:t>
            </a:r>
          </a:p>
        </p:txBody>
      </p:sp>
      <p:grpSp>
        <p:nvGrpSpPr>
          <p:cNvPr id="6" name="Gruppe 5">
            <a:extLst>
              <a:ext uri="{FF2B5EF4-FFF2-40B4-BE49-F238E27FC236}">
                <a16:creationId xmlns:a16="http://schemas.microsoft.com/office/drawing/2014/main" id="{8946AE0E-74B0-431C-AEAE-99063E78DA1F}"/>
              </a:ext>
            </a:extLst>
          </p:cNvPr>
          <p:cNvGrpSpPr/>
          <p:nvPr/>
        </p:nvGrpSpPr>
        <p:grpSpPr>
          <a:xfrm>
            <a:off x="4896463" y="4050889"/>
            <a:ext cx="2920181" cy="1942543"/>
            <a:chOff x="8409346" y="3621401"/>
            <a:chExt cx="3782654" cy="2667000"/>
          </a:xfrm>
        </p:grpSpPr>
        <p:pic>
          <p:nvPicPr>
            <p:cNvPr id="4" name="Billede 3">
              <a:extLst>
                <a:ext uri="{FF2B5EF4-FFF2-40B4-BE49-F238E27FC236}">
                  <a16:creationId xmlns:a16="http://schemas.microsoft.com/office/drawing/2014/main" id="{940FD310-D468-4071-8C09-C600C2E183E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409346" y="3621401"/>
              <a:ext cx="3714750" cy="2667000"/>
            </a:xfrm>
            <a:prstGeom prst="rect">
              <a:avLst/>
            </a:prstGeom>
          </p:spPr>
        </p:pic>
        <p:sp>
          <p:nvSpPr>
            <p:cNvPr id="5" name="Rektangel 4">
              <a:extLst>
                <a:ext uri="{FF2B5EF4-FFF2-40B4-BE49-F238E27FC236}">
                  <a16:creationId xmlns:a16="http://schemas.microsoft.com/office/drawing/2014/main" id="{DDDDDBF8-270A-4C5D-B455-05A2DECC6584}"/>
                </a:ext>
              </a:extLst>
            </p:cNvPr>
            <p:cNvSpPr/>
            <p:nvPr/>
          </p:nvSpPr>
          <p:spPr>
            <a:xfrm>
              <a:off x="8409346" y="6076335"/>
              <a:ext cx="3782654" cy="2120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</p:spTree>
    <p:extLst>
      <p:ext uri="{BB962C8B-B14F-4D97-AF65-F5344CB8AC3E}">
        <p14:creationId xmlns:p14="http://schemas.microsoft.com/office/powerpoint/2010/main" val="437734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9EAFCD-9A64-47E2-9197-8A01C42E4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" name="Pladsholder til indhold 3">
            <a:extLst>
              <a:ext uri="{FF2B5EF4-FFF2-40B4-BE49-F238E27FC236}">
                <a16:creationId xmlns:a16="http://schemas.microsoft.com/office/drawing/2014/main" id="{DC87CA02-9E5E-4209-A5E7-9F8D0458C3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3161" y="814643"/>
            <a:ext cx="8790148" cy="4946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22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007724-F4DC-4B5E-A910-5A920E5B6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Dispensationsmuligheder</a:t>
            </a:r>
            <a:br>
              <a:rPr lang="da-DK" dirty="0"/>
            </a:br>
            <a:r>
              <a:rPr lang="da-DK" dirty="0"/>
              <a:t>(NU - COVID 19)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E7C7592-2C39-49CE-8F6B-F6ED22EBD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Danmark har med henvisning til faren for folkesundheden aktiveret Artikel 55 (1) i BPR</a:t>
            </a:r>
          </a:p>
          <a:p>
            <a:r>
              <a:rPr lang="da-DK" dirty="0"/>
              <a:t>MST har d. 22. marts 2020 offentliggjort en ny</a:t>
            </a:r>
            <a:br>
              <a:rPr lang="da-DK" dirty="0"/>
            </a:br>
            <a:r>
              <a:rPr lang="da-DK" dirty="0">
                <a:hlinkClick r:id="rId2"/>
              </a:rPr>
              <a:t>vejledning</a:t>
            </a:r>
            <a:r>
              <a:rPr lang="da-DK" dirty="0"/>
              <a:t> om lovlig markedsføring af håndsprit og hånddesinfektionsmidler</a:t>
            </a:r>
          </a:p>
          <a:p>
            <a:r>
              <a:rPr lang="da-DK" dirty="0"/>
              <a:t>Dispensationsmulighederne gælder </a:t>
            </a:r>
            <a:br>
              <a:rPr lang="da-DK" dirty="0"/>
            </a:br>
            <a:r>
              <a:rPr lang="da-DK" dirty="0"/>
              <a:t>(indtil videre) frem til d. 30. juni 2020. </a:t>
            </a:r>
          </a:p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C1F5E1AB-3823-4D65-9F4D-DB35013BAD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7794" y="4238625"/>
            <a:ext cx="2157412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516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Mediator 2019">
      <a:dk1>
        <a:srgbClr val="000000"/>
      </a:dk1>
      <a:lt1>
        <a:srgbClr val="FFFFFF"/>
      </a:lt1>
      <a:dk2>
        <a:srgbClr val="2A4F76"/>
      </a:dk2>
      <a:lt2>
        <a:srgbClr val="BBE0F8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2A4F76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diator PowerPoint skabelon 2019" id="{5421A480-0817-A046-A665-AA7EB6D8AF56}" vid="{93C416EC-375E-A947-A759-298C7D587D73}"/>
    </a:ext>
  </a:extLst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A5F90B6118F564D9B7C87F0F28C80E1" ma:contentTypeVersion="11" ma:contentTypeDescription="Opret et nyt dokument." ma:contentTypeScope="" ma:versionID="2ed8172d6a4d1e1a9ff697ddcb69ba27">
  <xsd:schema xmlns:xsd="http://www.w3.org/2001/XMLSchema" xmlns:xs="http://www.w3.org/2001/XMLSchema" xmlns:p="http://schemas.microsoft.com/office/2006/metadata/properties" xmlns:ns3="2374bc3b-719d-408f-aa78-46294ef7af52" xmlns:ns4="7e7bed6b-f84b-4919-8c10-ea29860f6557" targetNamespace="http://schemas.microsoft.com/office/2006/metadata/properties" ma:root="true" ma:fieldsID="9511e779b1c236ce602188a18ffb86ce" ns3:_="" ns4:_="">
    <xsd:import namespace="2374bc3b-719d-408f-aa78-46294ef7af52"/>
    <xsd:import namespace="7e7bed6b-f84b-4919-8c10-ea29860f655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74bc3b-719d-408f-aa78-46294ef7af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7bed6b-f84b-4919-8c10-ea29860f6557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ashværdi for deling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053060D-5565-42CF-B31A-3749C7A301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74bc3b-719d-408f-aa78-46294ef7af52"/>
    <ds:schemaRef ds:uri="7e7bed6b-f84b-4919-8c10-ea29860f65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3D67DA6-B694-46ED-82D9-F886C35A56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914129-6A8C-4A4D-8E90-A92EB9B8AF29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2374bc3b-719d-408f-aa78-46294ef7af52"/>
    <ds:schemaRef ds:uri="http://purl.org/dc/dcmitype/"/>
    <ds:schemaRef ds:uri="http://schemas.microsoft.com/office/infopath/2007/PartnerControls"/>
    <ds:schemaRef ds:uri="7e7bed6b-f84b-4919-8c10-ea29860f6557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Mediator PowerPoint skabelon 2019</Template>
  <TotalTime>119</TotalTime>
  <Words>150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3" baseType="lpstr">
      <vt:lpstr>Arial</vt:lpstr>
      <vt:lpstr>Calibri</vt:lpstr>
      <vt:lpstr>Montserrat</vt:lpstr>
      <vt:lpstr>Montserrat Light</vt:lpstr>
      <vt:lpstr>Office-tema</vt:lpstr>
      <vt:lpstr>Webinar Dansk Erhverv 31. marts 2020 </vt:lpstr>
      <vt:lpstr>Opridsning af de overordnede regler (FØR COVID 19)</vt:lpstr>
      <vt:lpstr>Krav om godkendelse  af produktet m.v.</vt:lpstr>
      <vt:lpstr>Hvis et eller flere af produktets aktivstoffer stadig er ”under vurdering”</vt:lpstr>
      <vt:lpstr>Label – små emballager</vt:lpstr>
      <vt:lpstr>Generelt vedrørende effektivitet</vt:lpstr>
      <vt:lpstr>PowerPoint-præsentation</vt:lpstr>
      <vt:lpstr>Dispensationsmuligheder (NU - COVID 19)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Microsoft Office-bruger</dc:creator>
  <cp:lastModifiedBy>Simon Pelle Andersen</cp:lastModifiedBy>
  <cp:revision>19</cp:revision>
  <dcterms:created xsi:type="dcterms:W3CDTF">2019-08-15T08:39:18Z</dcterms:created>
  <dcterms:modified xsi:type="dcterms:W3CDTF">2020-04-07T06:42:08Z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0x010100AA5F90B6118F564D9B7C87F0F28C80E1</vt:lpwstr>
  </property>
</Properties>
</file>